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77" r:id="rId1"/>
  </p:sldMasterIdLst>
  <p:notesMasterIdLst>
    <p:notesMasterId r:id="rId16"/>
  </p:notesMasterIdLst>
  <p:sldIdLst>
    <p:sldId id="256" r:id="rId2"/>
    <p:sldId id="270" r:id="rId3"/>
    <p:sldId id="273" r:id="rId4"/>
    <p:sldId id="274" r:id="rId5"/>
    <p:sldId id="275" r:id="rId6"/>
    <p:sldId id="276" r:id="rId7"/>
    <p:sldId id="287" r:id="rId8"/>
    <p:sldId id="277" r:id="rId9"/>
    <p:sldId id="278" r:id="rId10"/>
    <p:sldId id="279" r:id="rId11"/>
    <p:sldId id="289" r:id="rId12"/>
    <p:sldId id="286" r:id="rId13"/>
    <p:sldId id="290" r:id="rId14"/>
    <p:sldId id="283" r:id="rId1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66FFFF"/>
    <a:srgbClr val="FF9900"/>
    <a:srgbClr val="FF9933"/>
    <a:srgbClr val="FF99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7" autoAdjust="0"/>
    <p:restoredTop sz="94747" autoAdjust="0"/>
  </p:normalViewPr>
  <p:slideViewPr>
    <p:cSldViewPr>
      <p:cViewPr varScale="1">
        <p:scale>
          <a:sx n="72" d="100"/>
          <a:sy n="72" d="100"/>
        </p:scale>
        <p:origin x="1474" y="28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9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textu.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F3CB30-18DC-4E19-958C-168A7B34A4D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928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66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84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723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51871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41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52560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4295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98161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Nadpis a obsah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10363200" cy="1981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14400" y="4191000"/>
            <a:ext cx="10363200" cy="1981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A1858-056C-4957-9BDF-D0BCD1809303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06976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637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322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563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403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747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9019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7476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109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192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42446"/>
            <a:ext cx="11521280" cy="2207327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ÚP HL. M. PRAHY (METROPOLITNÍ PLÁN)</a:t>
            </a:r>
            <a:b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UDRŽITELNÝ ROZVOJ ÚZEMÍ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opakovanému veřejnému projednání</a:t>
            </a: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</a:rPr>
              <a:t>Části  C. – F. dle  přílohy č. 5 vyhl. č. 500/2006 Sb. ve znění platném k 30. 6. 2024</a:t>
            </a:r>
            <a:b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altLang="cs-CZ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8616280" y="647700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Praha 19.11. a 26.11. 2025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26D7EA1-5F3E-8CC1-E34A-D66110D3EEAF}"/>
              </a:ext>
            </a:extLst>
          </p:cNvPr>
          <p:cNvSpPr txBox="1"/>
          <p:nvPr/>
        </p:nvSpPr>
        <p:spPr>
          <a:xfrm rot="10800000" flipV="1">
            <a:off x="335360" y="4962753"/>
            <a:ext cx="11593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dirty="0">
                <a:latin typeface="+mj-lt"/>
              </a:rPr>
              <a:t>pro sdružení firem </a:t>
            </a:r>
            <a:r>
              <a:rPr lang="cs-CZ" sz="2200" dirty="0" err="1">
                <a:latin typeface="+mj-lt"/>
              </a:rPr>
              <a:t>ATEA</a:t>
            </a:r>
            <a:r>
              <a:rPr lang="cs-CZ" sz="2200" dirty="0">
                <a:latin typeface="+mj-lt"/>
              </a:rPr>
              <a:t> – Společnost pro Metropolitní plán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6B4C750-EECA-9E49-5621-60B5FA7D8C21}"/>
              </a:ext>
            </a:extLst>
          </p:cNvPr>
          <p:cNvSpPr txBox="1"/>
          <p:nvPr/>
        </p:nvSpPr>
        <p:spPr>
          <a:xfrm>
            <a:off x="335360" y="3212976"/>
            <a:ext cx="11521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i="1" dirty="0">
                <a:solidFill>
                  <a:srgbClr val="0000FF"/>
                </a:solidFill>
              </a:rPr>
              <a:t>zhotovitel:</a:t>
            </a:r>
            <a:br>
              <a:rPr lang="cs-CZ" i="1" dirty="0">
                <a:solidFill>
                  <a:srgbClr val="0000FF"/>
                </a:solidFill>
              </a:rPr>
            </a:br>
            <a:r>
              <a:rPr lang="cs-CZ" i="1" dirty="0">
                <a:solidFill>
                  <a:srgbClr val="0000FF"/>
                </a:solidFill>
              </a:rPr>
              <a:t>B.I.R.T. GROUP, a.s.</a:t>
            </a:r>
            <a:br>
              <a:rPr lang="cs-CZ" i="1" dirty="0">
                <a:solidFill>
                  <a:srgbClr val="0000FF"/>
                </a:solidFill>
              </a:rPr>
            </a:br>
            <a:r>
              <a:rPr lang="cs-CZ" i="1" dirty="0">
                <a:solidFill>
                  <a:srgbClr val="0000FF"/>
                </a:solidFill>
              </a:rPr>
              <a:t>Dlouhá 16, 110 00 Praha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9336" y="116632"/>
            <a:ext cx="11953328" cy="1224136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200" b="1" dirty="0">
                <a:solidFill>
                  <a:schemeClr val="tx1"/>
                </a:solidFill>
                <a:latin typeface="Arial" charset="0"/>
              </a:rPr>
              <a:t>E. Vyhodnocení přínosu MPP k naplnění priorit územního plánování </a:t>
            </a:r>
            <a:br>
              <a:rPr lang="cs-CZ" altLang="cs-CZ" sz="2200" b="1" dirty="0">
                <a:solidFill>
                  <a:schemeClr val="tx1"/>
                </a:solidFill>
                <a:latin typeface="Arial" charset="0"/>
              </a:rPr>
            </a:br>
            <a:r>
              <a:rPr lang="cs-CZ" altLang="cs-CZ" sz="2200" b="1" dirty="0">
                <a:solidFill>
                  <a:schemeClr val="tx1"/>
                </a:solidFill>
                <a:latin typeface="Arial" charset="0"/>
              </a:rPr>
              <a:t>pro zajištění udržitelného rozvoje území obsažených v ZÚR HMP</a:t>
            </a:r>
            <a:b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Příklad hodnocení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6119669-DDF2-184F-1DBB-778A3286F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781" y="1313384"/>
            <a:ext cx="9114438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237776"/>
            <a:ext cx="11593288" cy="1391023"/>
          </a:xfrm>
        </p:spPr>
        <p:txBody>
          <a:bodyPr anchor="t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400" b="1" dirty="0">
                <a:solidFill>
                  <a:schemeClr val="tx1"/>
                </a:solidFill>
                <a:latin typeface="Arial" charset="0"/>
              </a:rPr>
              <a:t>E. Vyhodnocení přínosu MPP k naplnění priorit územního plánování pro zajištění udržitelného rozvoje území obsažených v ZÚR HMP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200" dirty="0">
                <a:solidFill>
                  <a:schemeClr val="tx1"/>
                </a:solidFill>
                <a:latin typeface="Arial" panose="020B0604020202020204" pitchFamily="34" charset="0"/>
              </a:rPr>
              <a:t>Shrnutí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25D4BF-9843-4DD2-2AC2-31154C54A3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2204864"/>
            <a:ext cx="11593288" cy="441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eaLnBrk="1" hangingPunct="1">
              <a:lnSpc>
                <a:spcPct val="120000"/>
              </a:lnSpc>
              <a:spcBef>
                <a:spcPts val="1000"/>
              </a:spcBef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450215" algn="l"/>
              </a:tabLst>
              <a:defRPr/>
            </a:pPr>
            <a:r>
              <a:rPr lang="cs-CZ" altLang="cs-CZ" sz="2000" dirty="0">
                <a:latin typeface="Arial" charset="0"/>
              </a:rPr>
              <a:t>Návrh MPP není v rozporu s prioritami územního plánování Prahy. obsaženými v ZÚR hl. m. Prahy </a:t>
            </a:r>
          </a:p>
          <a:p>
            <a:pPr marL="457200" lvl="1" indent="-457200" eaLnBrk="1" hangingPunct="1">
              <a:lnSpc>
                <a:spcPct val="120000"/>
              </a:lnSpc>
              <a:spcBef>
                <a:spcPts val="1000"/>
              </a:spcBef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450215" algn="l"/>
              </a:tabLst>
              <a:defRPr/>
            </a:pPr>
            <a:r>
              <a:rPr lang="cs-CZ" altLang="cs-CZ" sz="2000" dirty="0">
                <a:latin typeface="Arial" charset="0"/>
              </a:rPr>
              <a:t>Návrh MPP bude přispívat k naplnění těchto priorit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n"/>
              <a:defRPr/>
            </a:pPr>
            <a:endParaRPr lang="cs-CZ" altLang="cs-CZ" sz="2000" cap="all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829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1344" y="260648"/>
            <a:ext cx="11737304" cy="1080120"/>
          </a:xfrm>
        </p:spPr>
        <p:txBody>
          <a:bodyPr anchor="t">
            <a:normAutofit fontScale="90000"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F. Vyhodnocení vlivů na udržitelný rozvoj území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400" dirty="0">
                <a:solidFill>
                  <a:schemeClr val="tx1"/>
                </a:solidFill>
                <a:latin typeface="Arial" panose="020B0604020202020204" pitchFamily="34" charset="0"/>
              </a:rPr>
              <a:t>Shrnutí</a:t>
            </a:r>
            <a:r>
              <a:rPr lang="cs-CZ" altLang="cs-CZ" sz="2400" dirty="0">
                <a:solidFill>
                  <a:schemeClr val="tx1"/>
                </a:solidFill>
                <a:latin typeface="Arial" charset="0"/>
              </a:rPr>
              <a:t> závěrů částí A, B, C, D a E dokumentace VVURÚ</a:t>
            </a:r>
            <a:br>
              <a:rPr lang="cs-CZ" altLang="cs-CZ" sz="2800" cap="all" dirty="0">
                <a:latin typeface="Arial" charset="0"/>
              </a:rPr>
            </a:br>
            <a:b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344" y="1844824"/>
            <a:ext cx="11737304" cy="4752528"/>
          </a:xfrm>
        </p:spPr>
        <p:txBody>
          <a:bodyPr/>
          <a:lstStyle/>
          <a:p>
            <a:pPr marL="0" lvl="1" indent="0">
              <a:buNone/>
              <a:defRPr/>
            </a:pPr>
            <a:r>
              <a:rPr lang="cs-CZ" altLang="cs-CZ" sz="1800" dirty="0">
                <a:solidFill>
                  <a:srgbClr val="0000FF"/>
                </a:solidFill>
                <a:latin typeface="Arial" charset="0"/>
              </a:rPr>
              <a:t>Ad A (SEA): </a:t>
            </a:r>
          </a:p>
          <a:p>
            <a:pPr marL="457200" lvl="1" indent="-45720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450215" algn="l"/>
              </a:tabLst>
              <a:defRPr/>
            </a:pPr>
            <a:r>
              <a:rPr lang="cs-CZ" altLang="cs-CZ" sz="1800" dirty="0">
                <a:latin typeface="Arial" charset="0"/>
              </a:rPr>
              <a:t>Návrh Metropolitního plánu nemá jako celek významné negativní vlivy na obyvatelstvo a složky životního prostředí za dodržení navrhovaných opatření.</a:t>
            </a:r>
          </a:p>
          <a:p>
            <a:pPr marL="0" lvl="1" indent="0">
              <a:buNone/>
              <a:defRPr/>
            </a:pPr>
            <a:endParaRPr lang="cs-CZ" altLang="cs-CZ" sz="1800" dirty="0">
              <a:solidFill>
                <a:srgbClr val="0000FF"/>
              </a:solidFill>
              <a:latin typeface="Arial" charset="0"/>
            </a:endParaRPr>
          </a:p>
          <a:p>
            <a:pPr marL="0" lvl="1" indent="0">
              <a:buNone/>
              <a:defRPr/>
            </a:pPr>
            <a:r>
              <a:rPr lang="cs-CZ" altLang="cs-CZ" sz="1800" dirty="0">
                <a:solidFill>
                  <a:srgbClr val="0000FF"/>
                </a:solidFill>
                <a:latin typeface="Arial" charset="0"/>
              </a:rPr>
              <a:t>Ad B Vyhodnocení vlivu MPP na Evropsky významné lokality a Ptačí oblasti (Natura):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450215" algn="l"/>
              </a:tabLst>
              <a:defRPr/>
            </a:pPr>
            <a:r>
              <a:rPr lang="cs-CZ" dirty="0">
                <a:latin typeface="Arial" charset="0"/>
              </a:rPr>
              <a:t>Nebylo zpracováno – dle Stanoviska MHMP odboru ochrany prostředí ze dne 22. 5. 2025.  </a:t>
            </a:r>
          </a:p>
          <a:p>
            <a:pPr marL="0" lvl="1" indent="0">
              <a:buNone/>
              <a:defRPr/>
            </a:pPr>
            <a:endParaRPr lang="cs-CZ" altLang="cs-CZ" sz="1800" dirty="0">
              <a:solidFill>
                <a:srgbClr val="0000FF"/>
              </a:solidFill>
              <a:latin typeface="Arial" charset="0"/>
            </a:endParaRPr>
          </a:p>
          <a:p>
            <a:pPr marL="0" lvl="1" indent="0">
              <a:buNone/>
              <a:defRPr/>
            </a:pPr>
            <a:r>
              <a:rPr lang="cs-CZ" altLang="cs-CZ" sz="1800" dirty="0">
                <a:solidFill>
                  <a:srgbClr val="0000FF"/>
                </a:solidFill>
                <a:latin typeface="Arial" charset="0"/>
              </a:rPr>
              <a:t>Ad C (Vyhodnocení MPP na skutečnosti zjištěné v ÚAP):</a:t>
            </a:r>
          </a:p>
          <a:p>
            <a:pPr marL="457200" lvl="1" indent="-45720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450215" algn="l"/>
              </a:tabLst>
              <a:defRPr/>
            </a:pPr>
            <a:r>
              <a:rPr lang="cs-CZ" altLang="cs-CZ" sz="1800" dirty="0">
                <a:latin typeface="Arial" charset="0"/>
              </a:rPr>
              <a:t>Celkově pozitivní vlivy  na řadu v ÚAP identifikovaných problémů (k řešení ÚPD) udržitelného rozvoje, na plnění cílů a žádoucích trendů jejich indikátorů s potenciálními riziky, uvedenými výše.  </a:t>
            </a:r>
          </a:p>
          <a:p>
            <a:pPr marL="457200" lvl="1" indent="-45720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450215" algn="l"/>
              </a:tabLst>
              <a:defRPr/>
            </a:pPr>
            <a:r>
              <a:rPr lang="cs-CZ" altLang="cs-CZ" sz="1800" dirty="0">
                <a:latin typeface="Arial" charset="0"/>
              </a:rPr>
              <a:t>Rozsáhlé analytické podklady rozpracované v ÚAP jsou v návrhu MPP reflektovány v potřebném rozsahu. </a:t>
            </a:r>
          </a:p>
          <a:p>
            <a:pPr marL="0" lvl="1" indent="0">
              <a:buNone/>
              <a:defRPr/>
            </a:pPr>
            <a:endParaRPr lang="cs-CZ" altLang="cs-CZ" sz="1800" dirty="0">
              <a:latin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n"/>
              <a:defRPr/>
            </a:pPr>
            <a:endParaRPr lang="cs-CZ" altLang="cs-CZ" sz="2000" cap="all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808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BB0B1-5742-D494-B4DE-9A91C4E6C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DB7EBA4F-C105-11A3-868F-7005645AB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344" y="260648"/>
            <a:ext cx="11737304" cy="1080120"/>
          </a:xfrm>
        </p:spPr>
        <p:txBody>
          <a:bodyPr anchor="t">
            <a:normAutofit fontScale="90000"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F. Vyhodnocení vlivů na udržitelný rozvoj území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400" dirty="0">
                <a:solidFill>
                  <a:schemeClr val="tx1"/>
                </a:solidFill>
                <a:latin typeface="Arial" panose="020B0604020202020204" pitchFamily="34" charset="0"/>
              </a:rPr>
              <a:t>Shrnutí</a:t>
            </a:r>
            <a:r>
              <a:rPr lang="cs-CZ" altLang="cs-CZ" sz="2400" dirty="0">
                <a:solidFill>
                  <a:schemeClr val="tx1"/>
                </a:solidFill>
                <a:latin typeface="Arial" charset="0"/>
              </a:rPr>
              <a:t> závěrů částí A, B, C, D a E dokumentace VVURÚ</a:t>
            </a:r>
            <a:br>
              <a:rPr lang="cs-CZ" altLang="cs-CZ" sz="2800" cap="all" dirty="0">
                <a:latin typeface="Arial" charset="0"/>
              </a:rPr>
            </a:br>
            <a:b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8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D2CA5E3-CD4C-0A03-1942-62FFD2C8A2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1344" y="1340768"/>
            <a:ext cx="11737304" cy="2520280"/>
          </a:xfrm>
        </p:spPr>
        <p:txBody>
          <a:bodyPr>
            <a:normAutofit fontScale="92500" lnSpcReduction="20000"/>
          </a:bodyPr>
          <a:lstStyle/>
          <a:p>
            <a:pPr marL="0" lvl="1" indent="0">
              <a:lnSpc>
                <a:spcPct val="110000"/>
              </a:lnSpc>
              <a:buNone/>
              <a:tabLst>
                <a:tab pos="540385" algn="l"/>
              </a:tabLst>
            </a:pPr>
            <a:r>
              <a:rPr lang="cs-CZ" altLang="cs-CZ" sz="1900" dirty="0">
                <a:solidFill>
                  <a:srgbClr val="0000FF"/>
                </a:solidFill>
                <a:latin typeface="Arial" panose="020B0604020202020204" pitchFamily="34" charset="0"/>
              </a:rPr>
              <a:t>Ad D (Vyhodnocení vlivů MPP na skutečnosti nepodchycené v ÚAP):</a:t>
            </a:r>
          </a:p>
          <a:p>
            <a:pPr marL="457200" lvl="1" indent="-457200">
              <a:lnSpc>
                <a:spcPct val="110000"/>
              </a:lnSpc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540385" algn="l"/>
              </a:tabLst>
            </a:pPr>
            <a:r>
              <a:rPr lang="cs-CZ" sz="1900" dirty="0">
                <a:latin typeface="Arial" panose="020B0604020202020204" pitchFamily="34" charset="0"/>
              </a:rPr>
              <a:t>Vzhledem ke komplexnosti a rozsahu ÚAP nebyly zjištěny jiné významné skutečnosti, které by byly navrženou koncepcí územního plánu ovlivněny.</a:t>
            </a:r>
          </a:p>
          <a:p>
            <a:pPr marL="0" lvl="1" indent="0">
              <a:lnSpc>
                <a:spcPct val="110000"/>
              </a:lnSpc>
              <a:spcBef>
                <a:spcPts val="600"/>
              </a:spcBef>
              <a:buNone/>
            </a:pPr>
            <a:endParaRPr lang="cs-CZ" altLang="cs-CZ" sz="19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0" lvl="1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cs-CZ" altLang="cs-CZ" sz="1900" dirty="0">
                <a:solidFill>
                  <a:srgbClr val="0000FF"/>
                </a:solidFill>
                <a:latin typeface="Arial" panose="020B0604020202020204" pitchFamily="34" charset="0"/>
              </a:rPr>
              <a:t>Ad E </a:t>
            </a:r>
            <a:r>
              <a:rPr lang="cs-CZ" altLang="cs-CZ" sz="1900" dirty="0">
                <a:solidFill>
                  <a:srgbClr val="0000FF"/>
                </a:solidFill>
                <a:latin typeface="Arial" charset="0"/>
              </a:rPr>
              <a:t>(Vyhodnocení přínosu MPP k naplnění priorit územního plánování obsažených v ZÚR HMP): </a:t>
            </a:r>
            <a:endParaRPr lang="cs-CZ" altLang="cs-CZ" sz="19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457200" lvl="1" indent="-457200">
              <a:lnSpc>
                <a:spcPct val="110000"/>
              </a:lnSpc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540385" algn="l"/>
              </a:tabLst>
            </a:pPr>
            <a:r>
              <a:rPr lang="cs-CZ" altLang="cs-CZ" sz="1900" dirty="0">
                <a:latin typeface="Arial" panose="020B0604020202020204" pitchFamily="34" charset="0"/>
              </a:rPr>
              <a:t>Provedené vyhodnocení konstatuje soulad Metropolitního plánu s prioritami územního plánování stanovenými v Zásadách územního rozvoje hl. m. Prahy.</a:t>
            </a:r>
            <a:r>
              <a:rPr lang="cs-CZ" sz="1800" dirty="0">
                <a:solidFill>
                  <a:srgbClr val="66FFFF"/>
                </a:solidFill>
                <a:latin typeface="Arial" panose="020B0604020202020204" pitchFamily="34" charset="0"/>
              </a:rPr>
              <a:t> </a:t>
            </a:r>
            <a:br>
              <a:rPr lang="cs-CZ" sz="1050" dirty="0">
                <a:solidFill>
                  <a:srgbClr val="7030A0"/>
                </a:solidFill>
              </a:rPr>
            </a:br>
            <a:endParaRPr lang="cs-CZ" altLang="cs-CZ" sz="1050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n"/>
              <a:defRPr/>
            </a:pPr>
            <a:endParaRPr lang="cs-CZ" altLang="cs-CZ" sz="2000" cap="all" dirty="0">
              <a:latin typeface="Arial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D338D63-7CAA-1B01-E462-4DD23F94A7CB}"/>
              </a:ext>
            </a:extLst>
          </p:cNvPr>
          <p:cNvSpPr txBox="1"/>
          <p:nvPr/>
        </p:nvSpPr>
        <p:spPr>
          <a:xfrm>
            <a:off x="191344" y="4658360"/>
            <a:ext cx="11665296" cy="1938992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0" lvl="1" indent="0" algn="ctr">
              <a:spcBef>
                <a:spcPts val="600"/>
              </a:spcBef>
              <a:buNone/>
            </a:pPr>
            <a:r>
              <a:rPr lang="cs-CZ" altLang="cs-CZ" b="1" dirty="0"/>
              <a:t>ZÁVĚR</a:t>
            </a:r>
          </a:p>
          <a:p>
            <a:pPr marL="342900" lvl="1" indent="-342900" algn="just">
              <a:buClr>
                <a:srgbClr val="0000FF"/>
              </a:buClr>
              <a:buSzPct val="80000"/>
              <a:buFont typeface="Wingdings" panose="05000000000000000000" pitchFamily="2" charset="2"/>
              <a:buChar char="n"/>
            </a:pPr>
            <a:r>
              <a:rPr lang="cs-CZ" dirty="0"/>
              <a:t>Návrh Územního plánu hl. m. Prahy (Metropolitní plán) vytváří vyvážené</a:t>
            </a:r>
            <a:br>
              <a:rPr lang="cs-CZ" dirty="0"/>
            </a:br>
            <a:r>
              <a:rPr lang="cs-CZ" dirty="0"/>
              <a:t>územní podmínky pro příznivé životní prostředí, hospodářský rozvoj a soudržnost společenství obyvatel v území ve smyslu § 18 odst. 1 stavebního zákona. za předpokladu naplňování doporučených požadavků, zejména ve vztahu k minimalizaci vlivů na obyvatelstvo a složky životního prostředí.</a:t>
            </a:r>
          </a:p>
        </p:txBody>
      </p:sp>
    </p:spTree>
    <p:extLst>
      <p:ext uri="{BB962C8B-B14F-4D97-AF65-F5344CB8AC3E}">
        <p14:creationId xmlns:p14="http://schemas.microsoft.com/office/powerpoint/2010/main" val="1793886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9336" y="381000"/>
            <a:ext cx="11953328" cy="1143000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algn="ctr"/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</a:rPr>
              <a:t>DĚKUJEME ZA POZORNOST</a:t>
            </a:r>
            <a:br>
              <a:rPr lang="cs-CZ" altLang="cs-CZ" sz="2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4000" b="1" dirty="0">
                <a:solidFill>
                  <a:schemeClr val="tx1"/>
                </a:solidFill>
                <a:latin typeface="Tahoma" panose="020B0604030504040204" pitchFamily="34" charset="0"/>
                <a:sym typeface="Wingdings" panose="05000000000000000000" pitchFamily="2" charset="2"/>
              </a:rPr>
              <a:t>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75B1D3FE-7EC6-3B75-D41A-66731EF51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3383"/>
              </p:ext>
            </p:extLst>
          </p:nvPr>
        </p:nvGraphicFramePr>
        <p:xfrm>
          <a:off x="119336" y="3466990"/>
          <a:ext cx="11953328" cy="32743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50142">
                  <a:extLst>
                    <a:ext uri="{9D8B030D-6E8A-4147-A177-3AD203B41FA5}">
                      <a16:colId xmlns:a16="http://schemas.microsoft.com/office/drawing/2014/main" val="3245434580"/>
                    </a:ext>
                  </a:extLst>
                </a:gridCol>
                <a:gridCol w="4073854">
                  <a:extLst>
                    <a:ext uri="{9D8B030D-6E8A-4147-A177-3AD203B41FA5}">
                      <a16:colId xmlns:a16="http://schemas.microsoft.com/office/drawing/2014/main" val="2830756933"/>
                    </a:ext>
                  </a:extLst>
                </a:gridCol>
                <a:gridCol w="4129332">
                  <a:extLst>
                    <a:ext uri="{9D8B030D-6E8A-4147-A177-3AD203B41FA5}">
                      <a16:colId xmlns:a16="http://schemas.microsoft.com/office/drawing/2014/main" val="3496257695"/>
                    </a:ext>
                  </a:extLst>
                </a:gridCol>
              </a:tblGrid>
              <a:tr h="3274378">
                <a:tc>
                  <a:txBody>
                    <a:bodyPr/>
                    <a:lstStyle/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endParaRPr lang="cs-CZ" sz="1600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cs-CZ" sz="1600" dirty="0"/>
                        <a:t>Atelier T-plan, s.r.o.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cs-CZ" sz="1600" dirty="0"/>
                        <a:t>Lublaňská 1730/21, 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120 00 Praha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cs-CZ" sz="1600" dirty="0"/>
                        <a:t>EKOLA group, spol. s.r.o.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Mistrovská 558/4, 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108 00 Praha 10 - Malešice</a:t>
                      </a:r>
                    </a:p>
                    <a:p>
                      <a:pPr algn="ctr"/>
                      <a:endParaRPr lang="cs-CZ" sz="1600" dirty="0"/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altLang="cs-CZ" sz="24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</a:rPr>
                        <a:t>&amp;</a:t>
                      </a:r>
                    </a:p>
                    <a:p>
                      <a:pPr algn="ctr"/>
                      <a:r>
                        <a:rPr lang="cs-CZ" sz="2000" dirty="0">
                          <a:solidFill>
                            <a:srgbClr val="0000FF"/>
                          </a:solidFill>
                        </a:rPr>
                        <a:t>KOLEKTIV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endParaRPr lang="cs-CZ" sz="1600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cs-CZ" sz="1600" dirty="0"/>
                        <a:t>ATEM – Ateliér ekologických modelů, s.r.o.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cs-CZ" sz="1600" dirty="0"/>
                        <a:t>Roztylská 1860/1, 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148 00 Praha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231618"/>
                  </a:ext>
                </a:extLst>
              </a:tr>
            </a:tbl>
          </a:graphicData>
        </a:graphic>
      </p:graphicFrame>
      <p:pic>
        <p:nvPicPr>
          <p:cNvPr id="4" name="Picture 10" descr="logo2">
            <a:extLst>
              <a:ext uri="{FF2B5EF4-FFF2-40B4-BE49-F238E27FC236}">
                <a16:creationId xmlns:a16="http://schemas.microsoft.com/office/drawing/2014/main" id="{D3C1B27D-577B-117E-7EA2-5A76DA3FE3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448" y="3620439"/>
            <a:ext cx="1990153" cy="11269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DD369657-6E20-9D24-304E-93C8178056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607" y="3616852"/>
            <a:ext cx="2147900" cy="107395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5634EE0C-024F-D72B-5C46-5D073146C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969" y="3665556"/>
            <a:ext cx="2304256" cy="1126903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84791446-A69A-7BD3-9615-622D1CD9C953}"/>
              </a:ext>
            </a:extLst>
          </p:cNvPr>
          <p:cNvSpPr txBox="1"/>
          <p:nvPr/>
        </p:nvSpPr>
        <p:spPr>
          <a:xfrm>
            <a:off x="1199456" y="2476927"/>
            <a:ext cx="9873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000" b="1" dirty="0">
                <a:latin typeface="+mj-lt"/>
              </a:rPr>
              <a:t>Sdružení firem ATEA – Společnost pro Metropolitní plán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9376" y="228600"/>
            <a:ext cx="11161240" cy="609600"/>
          </a:xfrm>
        </p:spPr>
        <p:txBody>
          <a:bodyPr anchor="t">
            <a:normAutofit/>
          </a:bodyPr>
          <a:lstStyle/>
          <a:p>
            <a:pPr algn="ctr" eaLnBrk="1" hangingPunct="1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</a:rPr>
              <a:t>Přístup k hodnocení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360" y="1447800"/>
            <a:ext cx="11449272" cy="5029200"/>
          </a:xfrm>
        </p:spPr>
        <p:txBody>
          <a:bodyPr>
            <a:normAutofit/>
          </a:bodyPr>
          <a:lstStyle/>
          <a:p>
            <a:pPr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2000" dirty="0">
                <a:latin typeface="Arial" panose="020B0604020202020204" pitchFamily="34" charset="0"/>
              </a:rPr>
              <a:t>Základní rámec dle přílohy č. 5 vyhl. č. 500/2006 Sb. ve znění platném k 30. 6. 2024</a:t>
            </a:r>
            <a:br>
              <a:rPr lang="cs-CZ" altLang="cs-CZ" sz="2000" dirty="0">
                <a:latin typeface="Arial" panose="020B0604020202020204" pitchFamily="34" charset="0"/>
              </a:rPr>
            </a:br>
            <a:endParaRPr lang="cs-CZ" altLang="cs-CZ" sz="2000" dirty="0">
              <a:latin typeface="Arial" panose="020B0604020202020204" pitchFamily="34" charset="0"/>
            </a:endParaRPr>
          </a:p>
          <a:p>
            <a:pPr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2000" dirty="0">
                <a:latin typeface="Arial" panose="020B0604020202020204" pitchFamily="34" charset="0"/>
              </a:rPr>
              <a:t>Hlavní referenční podklady:</a:t>
            </a:r>
          </a:p>
          <a:p>
            <a:pPr lvl="1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latin typeface="Arial" panose="020B0604020202020204" pitchFamily="34" charset="0"/>
              </a:rPr>
              <a:t>Metropolitní plán HMP – verze k 29. 5. 2025</a:t>
            </a:r>
          </a:p>
          <a:p>
            <a:pPr lvl="1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latin typeface="Arial" panose="020B0604020202020204" pitchFamily="34" charset="0"/>
              </a:rPr>
              <a:t>ÚAP Praha 2025 (6. aktualizace)</a:t>
            </a:r>
          </a:p>
          <a:p>
            <a:pPr lvl="1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sz="2000" dirty="0">
                <a:latin typeface="Arial" panose="020B0604020202020204" pitchFamily="34" charset="0"/>
              </a:rPr>
              <a:t>Vyhodnocení vlivů Územního plánu hlavního města Prahy (Metropolitní plán) na životní prostředí  (SEA MPP)</a:t>
            </a:r>
          </a:p>
          <a:p>
            <a:pPr lvl="1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latin typeface="Arial" panose="020B0604020202020204" pitchFamily="34" charset="0"/>
              </a:rPr>
              <a:t>ZÚR hl. m. Prahy ve znění aktualizací vydaných k 19. 6. 2025</a:t>
            </a:r>
          </a:p>
          <a:p>
            <a:pPr lvl="1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latin typeface="Arial" panose="020B0604020202020204" pitchFamily="34" charset="0"/>
              </a:rPr>
              <a:t>Politika územního rozvoje České republiky (ve znění závazném od 1. 3. 2025)</a:t>
            </a:r>
          </a:p>
          <a:p>
            <a:pPr lvl="2" eaLnBrk="1" hangingPunct="1">
              <a:buClr>
                <a:schemeClr val="accent1"/>
              </a:buClr>
              <a:buFontTx/>
              <a:buNone/>
            </a:pPr>
            <a:endParaRPr lang="cs-CZ" altLang="cs-CZ" sz="2000" dirty="0">
              <a:latin typeface="Arial" panose="020B0604020202020204" pitchFamily="34" charset="0"/>
            </a:endParaRPr>
          </a:p>
          <a:p>
            <a:pPr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2000" dirty="0">
                <a:latin typeface="Arial" panose="020B0604020202020204" pitchFamily="34" charset="0"/>
              </a:rPr>
              <a:t>Hodnocení zaměřeno na celkovou koncepci MPP, na hodnocení vlivů MPP jako celku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228600"/>
            <a:ext cx="11665296" cy="968152"/>
          </a:xfrm>
        </p:spPr>
        <p:txBody>
          <a:bodyPr anchor="t">
            <a:norm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</a:rPr>
              <a:t>C. Vyhodnocení vlivů MPP na skutečnosti zjištěné v ÚAP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200" dirty="0">
                <a:solidFill>
                  <a:schemeClr val="tx1"/>
                </a:solidFill>
                <a:latin typeface="Arial" panose="020B0604020202020204" pitchFamily="34" charset="0"/>
              </a:rPr>
              <a:t>Metodika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352" y="1844824"/>
            <a:ext cx="11928648" cy="4632176"/>
          </a:xfrm>
        </p:spPr>
        <p:txBody>
          <a:bodyPr/>
          <a:lstStyle/>
          <a:p>
            <a:pPr marL="457200" lvl="1" indent="-457200"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1800" dirty="0">
                <a:latin typeface="Arial" panose="020B0604020202020204" pitchFamily="34" charset="0"/>
              </a:rPr>
              <a:t>Ve vztahu k udržitelnému rozvoji území UAP ve svazku 1100 Rozbor udržitelného rozvoje vymezují 9 tematických celků (např. 200 Město – Fyzické vystavěné prostředí, 400 Ekonomika a potenciál – možnosti rozvoje území atd.)</a:t>
            </a:r>
          </a:p>
          <a:p>
            <a:pPr marL="0" lvl="1" indent="-457200"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1800" dirty="0">
                <a:latin typeface="Arial" panose="020B0604020202020204" pitchFamily="34" charset="0"/>
              </a:rPr>
              <a:t>Ke každému tematickému celku jsou definována:</a:t>
            </a:r>
          </a:p>
          <a:p>
            <a:pPr marL="914400" lvl="2" indent="-457200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1800" b="1" dirty="0">
                <a:latin typeface="Arial" panose="020B0604020202020204" pitchFamily="34" charset="0"/>
              </a:rPr>
              <a:t>klíčová pozitiva a negativa </a:t>
            </a:r>
            <a:r>
              <a:rPr lang="cs-CZ" altLang="cs-CZ" sz="1800" dirty="0">
                <a:latin typeface="Arial" panose="020B0604020202020204" pitchFamily="34" charset="0"/>
              </a:rPr>
              <a:t>– hodnocen vliv MPP s ohledem na jejich posílení či oslabení</a:t>
            </a:r>
          </a:p>
          <a:p>
            <a:pPr marL="914400" lvl="2" indent="-457200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1800" b="1" dirty="0">
                <a:latin typeface="Arial" panose="020B0604020202020204" pitchFamily="34" charset="0"/>
              </a:rPr>
              <a:t>problémy k řešení UPD </a:t>
            </a:r>
            <a:r>
              <a:rPr lang="cs-CZ" altLang="cs-CZ" sz="1800" dirty="0">
                <a:latin typeface="Arial" panose="020B0604020202020204" pitchFamily="34" charset="0"/>
              </a:rPr>
              <a:t>– hodnocen vliv MPP na řešení problému (přispívá či nepřispívá k řešení) a vliv na indikátory (míra ovlivnění žádoucího trendu indikátoru MPP) </a:t>
            </a:r>
          </a:p>
          <a:p>
            <a:pPr marL="457200" lvl="1" indent="-457200"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1800" dirty="0">
                <a:latin typeface="Arial" panose="020B0604020202020204" pitchFamily="34" charset="0"/>
              </a:rPr>
              <a:t>Hodnocení vlivu MPP  je provedeno formou expertního odhadu jak popisnou formou (komentářem), tak jednoznačně hodnotou -2, -1, 0, +1, +2</a:t>
            </a: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1344" y="228600"/>
            <a:ext cx="11737304" cy="896144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C. Vyhodnocení vlivů MPP na skutečnosti zjištěné v ÚAP</a:t>
            </a:r>
            <a:b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400" dirty="0">
                <a:solidFill>
                  <a:schemeClr val="tx1"/>
                </a:solidFill>
                <a:latin typeface="Arial" panose="020B0604020202020204" pitchFamily="34" charset="0"/>
              </a:rPr>
              <a:t>Příklad hodnocení  vlivu MPP na klíčová pozitiva a negativa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C6F33B5-1E5A-2D65-7C3D-5E875C2E5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1246284"/>
            <a:ext cx="9721080" cy="56117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9376" y="188640"/>
            <a:ext cx="11377264" cy="936104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C. Vyhodnocení vlivů MPP na skutečnosti zjištěné v ÚAP</a:t>
            </a:r>
            <a:b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400" dirty="0">
                <a:solidFill>
                  <a:schemeClr val="tx1"/>
                </a:solidFill>
                <a:latin typeface="Arial" panose="020B0604020202020204" pitchFamily="34" charset="0"/>
              </a:rPr>
              <a:t>Příklad hodnocení  vlivu MPP na problémy k řešení v ÚPD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151369C-3C1C-94A6-CD95-C8C6BA963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650" y="1124744"/>
            <a:ext cx="9800699" cy="57332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228600"/>
            <a:ext cx="11593288" cy="896144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C. Vyhodnocení vlivů MPP na skutečnosti zjištěné v ÚAP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400" dirty="0">
                <a:solidFill>
                  <a:schemeClr val="tx1"/>
                </a:solidFill>
                <a:latin typeface="Arial" panose="020B0604020202020204" pitchFamily="34" charset="0"/>
              </a:rPr>
              <a:t>Shrnutí a rizika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9336" y="1700808"/>
            <a:ext cx="11809312" cy="4824536"/>
          </a:xfrm>
        </p:spPr>
        <p:txBody>
          <a:bodyPr>
            <a:normAutofit fontScale="25000" lnSpcReduction="20000"/>
          </a:bodyPr>
          <a:lstStyle/>
          <a:p>
            <a:pPr marL="457200" lvl="1" indent="-457200" eaLnBrk="1" hangingPunct="1">
              <a:lnSpc>
                <a:spcPct val="140000"/>
              </a:lnSpc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7200" dirty="0">
                <a:latin typeface="Arial" panose="020B0604020202020204" pitchFamily="34" charset="0"/>
              </a:rPr>
              <a:t>MPP reaguje a bude mít pozitivní vliv zejména </a:t>
            </a:r>
            <a:r>
              <a:rPr lang="cs-CZ" altLang="cs-CZ" sz="7200" dirty="0">
                <a:latin typeface="Arial" charset="0"/>
              </a:rPr>
              <a:t>s ohledem na:</a:t>
            </a:r>
          </a:p>
          <a:p>
            <a:pPr marL="914400" lvl="2" indent="-457200">
              <a:lnSpc>
                <a:spcPct val="140000"/>
              </a:lnSpc>
              <a:buClr>
                <a:srgbClr val="0000FF"/>
              </a:buClr>
              <a:buFont typeface="Wingdings 2" panose="05020102010507070707" pitchFamily="18" charset="2"/>
              <a:buChar char="P"/>
            </a:pPr>
            <a:r>
              <a:rPr lang="cs-CZ" altLang="cs-CZ" sz="7200" dirty="0">
                <a:latin typeface="Arial" panose="020B0604020202020204" pitchFamily="34" charset="0"/>
              </a:rPr>
              <a:t>ochranu krajiny a nezastavěných ploch (koncepce krajiny, vymezení zastavitelných území, vymezení transformačních a rozvojových ploch, úpravy pro zpomalování odtoku vody z území)</a:t>
            </a:r>
          </a:p>
          <a:p>
            <a:pPr marL="914400" lvl="2" indent="-457200">
              <a:lnSpc>
                <a:spcPct val="140000"/>
              </a:lnSpc>
              <a:buClr>
                <a:srgbClr val="0000FF"/>
              </a:buClr>
              <a:buFont typeface="Wingdings 2" panose="05020102010507070707" pitchFamily="18" charset="2"/>
              <a:buChar char="P"/>
            </a:pPr>
            <a:r>
              <a:rPr lang="cs-CZ" altLang="cs-CZ" sz="7200" dirty="0">
                <a:latin typeface="Arial" panose="020B0604020202020204" pitchFamily="34" charset="0"/>
              </a:rPr>
              <a:t>rozvoj a zkapacitnění dopravní infrastruktury (dobudování páteřních komunikací, rozvoj veřejné dopravy – zejm. kolejové, rozvoj dalších druhů dopravy – cyklistická, pěší)</a:t>
            </a:r>
          </a:p>
          <a:p>
            <a:pPr marL="914400" lvl="2" indent="-457200">
              <a:lnSpc>
                <a:spcPct val="140000"/>
              </a:lnSpc>
              <a:buClr>
                <a:srgbClr val="0000FF"/>
              </a:buClr>
              <a:buFont typeface="Wingdings 2" panose="05020102010507070707" pitchFamily="18" charset="2"/>
              <a:buChar char="P"/>
            </a:pPr>
            <a:r>
              <a:rPr lang="cs-CZ" altLang="cs-CZ" sz="7200" dirty="0">
                <a:latin typeface="Arial" panose="020B0604020202020204" pitchFamily="34" charset="0"/>
              </a:rPr>
              <a:t>rozvoj a zkapacitnění technické infrastruktury </a:t>
            </a:r>
          </a:p>
          <a:p>
            <a:pPr marL="914400" lvl="2" indent="-457200">
              <a:lnSpc>
                <a:spcPct val="140000"/>
              </a:lnSpc>
              <a:buClr>
                <a:srgbClr val="0000FF"/>
              </a:buClr>
              <a:buFont typeface="Wingdings 2" panose="05020102010507070707" pitchFamily="18" charset="2"/>
              <a:buChar char="P"/>
            </a:pPr>
            <a:r>
              <a:rPr lang="cs-CZ" altLang="cs-CZ" sz="7200" dirty="0">
                <a:latin typeface="Arial" panose="020B0604020202020204" pitchFamily="34" charset="0"/>
              </a:rPr>
              <a:t>využití rekreačního potenciálu území, lepší prostupnost krajiny</a:t>
            </a:r>
          </a:p>
          <a:p>
            <a:pPr marL="914400" lvl="2" indent="-457200">
              <a:lnSpc>
                <a:spcPct val="140000"/>
              </a:lnSpc>
              <a:buClr>
                <a:srgbClr val="0000FF"/>
              </a:buClr>
              <a:buFont typeface="Wingdings 2" panose="05020102010507070707" pitchFamily="18" charset="2"/>
              <a:buChar char="P"/>
            </a:pPr>
            <a:r>
              <a:rPr lang="cs-CZ" altLang="cs-CZ" sz="7200" dirty="0">
                <a:latin typeface="Arial" panose="020B0604020202020204" pitchFamily="34" charset="0"/>
              </a:rPr>
              <a:t>podíl občanské vybavenosti, veřejných prostranství (regulativy podílu těchto ploch)</a:t>
            </a:r>
          </a:p>
          <a:p>
            <a:pPr marL="914400" lvl="2" indent="-457200">
              <a:lnSpc>
                <a:spcPct val="140000"/>
              </a:lnSpc>
              <a:buClr>
                <a:srgbClr val="0000FF"/>
              </a:buClr>
              <a:buFont typeface="Wingdings 2" panose="05020102010507070707" pitchFamily="18" charset="2"/>
              <a:buChar char="P"/>
            </a:pPr>
            <a:r>
              <a:rPr lang="cs-CZ" altLang="cs-CZ" sz="7200" dirty="0">
                <a:latin typeface="Arial" panose="020B0604020202020204" pitchFamily="34" charset="0"/>
              </a:rPr>
              <a:t>možnost participace na záměrech prostřednictvím plánovacích smluv</a:t>
            </a: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2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cs-CZ" altLang="cs-CZ" dirty="0">
                <a:latin typeface="Arial" charset="0"/>
              </a:rPr>
              <a:t> </a:t>
            </a:r>
            <a:r>
              <a:rPr lang="cs-CZ" altLang="cs-CZ" dirty="0">
                <a:latin typeface="Arial" panose="020B0604020202020204" pitchFamily="34" charset="0"/>
              </a:rPr>
              <a:t>MPP reaguje a bude mít </a:t>
            </a:r>
            <a:r>
              <a:rPr lang="cs-CZ" altLang="cs-CZ" dirty="0">
                <a:latin typeface="Arial" charset="0"/>
              </a:rPr>
              <a:t>celkově pozitivní vliv na většinu v ÚAP identifikovaných problémů (k řešení ÚPD) a žádoucích trendů jejich indikátorů. </a:t>
            </a: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cs-CZ" altLang="cs-CZ" dirty="0">
                <a:latin typeface="Arial" panose="020B0604020202020204" pitchFamily="34" charset="0"/>
              </a:rPr>
              <a:t>Předpokládaným dopadem zahušťování kompaktního města bude zcela jistě koncentrace a lepší obslužnost jako výsledek aglomeračních výhod (synergie koncentrace aktivit a funkcí). </a:t>
            </a: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7368" y="228600"/>
            <a:ext cx="11521280" cy="824136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C. Vyhodnocení vlivů MPP na skutečnosti zjištěné v ÚAP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400" dirty="0">
                <a:solidFill>
                  <a:schemeClr val="tx1"/>
                </a:solidFill>
                <a:latin typeface="Arial" panose="020B0604020202020204" pitchFamily="34" charset="0"/>
              </a:rPr>
              <a:t>Shrnutí a rizika (pokračování)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352" y="1447800"/>
            <a:ext cx="11665296" cy="5029200"/>
          </a:xfrm>
        </p:spPr>
        <p:txBody>
          <a:bodyPr>
            <a:normAutofit/>
          </a:bodyPr>
          <a:lstStyle/>
          <a:p>
            <a:pPr marL="457200" indent="-457200"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2000" dirty="0">
                <a:latin typeface="Arial" panose="020B0604020202020204" pitchFamily="34" charset="0"/>
              </a:rPr>
              <a:t>Hlavní závěry a identifikace rizik</a:t>
            </a:r>
          </a:p>
          <a:p>
            <a:pPr marL="914400" lvl="1" indent="-457200" eaLnBrk="1" hangingPunct="1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cs-CZ" altLang="cs-CZ" sz="2000" dirty="0">
                <a:latin typeface="Arial" panose="020B0604020202020204" pitchFamily="34" charset="0"/>
              </a:rPr>
              <a:t>Možná rizika – k jejich eliminaci nutno navrhovat opatření nejen nástroji územního plánování, ale i dalšími organizačními a technickými opatřeními:</a:t>
            </a:r>
          </a:p>
          <a:p>
            <a:pPr marL="1371600" lvl="2" indent="-457200">
              <a:buClr>
                <a:srgbClr val="0000FF"/>
              </a:buClr>
              <a:buFont typeface="Symbol" panose="05050102010706020507" pitchFamily="18" charset="2"/>
              <a:buChar char="·"/>
            </a:pPr>
            <a:r>
              <a:rPr lang="cs-CZ" altLang="cs-CZ" sz="2000" dirty="0">
                <a:latin typeface="Arial" panose="020B0604020202020204" pitchFamily="34" charset="0"/>
              </a:rPr>
              <a:t>zvýšení cen pozemků a návazně na to bytů (vymezení zastavitelných území, dostřednost)</a:t>
            </a:r>
          </a:p>
          <a:p>
            <a:pPr marL="1371600" lvl="2" indent="-457200">
              <a:buClr>
                <a:srgbClr val="0000FF"/>
              </a:buClr>
              <a:buFont typeface="Symbol" panose="05050102010706020507" pitchFamily="18" charset="2"/>
              <a:buChar char="·"/>
            </a:pPr>
            <a:r>
              <a:rPr lang="cs-CZ" altLang="cs-CZ" sz="2000" dirty="0">
                <a:latin typeface="Arial" panose="020B0604020202020204" pitchFamily="34" charset="0"/>
              </a:rPr>
              <a:t>zvýšení intenzity veřejné i individuální dopravy (zahuštění zástavby)</a:t>
            </a:r>
          </a:p>
          <a:p>
            <a:pPr marL="1371600" lvl="2" indent="-457200">
              <a:buClr>
                <a:srgbClr val="0000FF"/>
              </a:buClr>
              <a:buFont typeface="Symbol" panose="05050102010706020507" pitchFamily="18" charset="2"/>
              <a:buChar char="·"/>
            </a:pPr>
            <a:r>
              <a:rPr lang="cs-CZ" altLang="cs-CZ" sz="2000" dirty="0">
                <a:latin typeface="Arial" panose="020B0604020202020204" pitchFamily="34" charset="0"/>
              </a:rPr>
              <a:t>zvýšení hlukové zátěže (automobilová doprava, tramvajová doprava)</a:t>
            </a:r>
          </a:p>
          <a:p>
            <a:pPr marL="1371600" lvl="2" indent="-457200">
              <a:buClr>
                <a:srgbClr val="0000FF"/>
              </a:buClr>
              <a:buFont typeface="Symbol" panose="05050102010706020507" pitchFamily="18" charset="2"/>
              <a:buChar char="·"/>
            </a:pPr>
            <a:r>
              <a:rPr lang="cs-CZ" altLang="cs-CZ" sz="2000" dirty="0">
                <a:latin typeface="Arial" panose="020B0604020202020204" pitchFamily="34" charset="0"/>
              </a:rPr>
              <a:t>nelze se vyhnout záborům ZPF (zastavitelné rozvojové plochy, dopravní infrastruktura)</a:t>
            </a:r>
          </a:p>
          <a:p>
            <a:pPr marL="1371600" lvl="2" indent="-457200">
              <a:buClr>
                <a:srgbClr val="0000FF"/>
              </a:buClr>
              <a:buFont typeface="Symbol" panose="05050102010706020507" pitchFamily="18" charset="2"/>
              <a:buChar char="·"/>
            </a:pPr>
            <a:r>
              <a:rPr lang="cs-CZ" altLang="cs-CZ" sz="2000" dirty="0">
                <a:latin typeface="Arial" panose="020B0604020202020204" pitchFamily="34" charset="0"/>
              </a:rPr>
              <a:t>vytěsňování výstavby komerčních areálů mimo hranice hl. m. Prahy do Středočeského kraje (jedním z podkladů řešení je Územní studie Pražského metropolitního regionu, pořizovaná v gesci MMR). </a:t>
            </a:r>
          </a:p>
          <a:p>
            <a:pPr marL="457200" lvl="1" indent="0">
              <a:buNone/>
            </a:pPr>
            <a:endParaRPr lang="cs-CZ" altLang="cs-CZ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964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63352" y="188640"/>
            <a:ext cx="11521280" cy="648072"/>
          </a:xfrm>
        </p:spPr>
        <p:txBody>
          <a:bodyPr anchor="t">
            <a:normAutofit fontScale="90000"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cs-CZ" altLang="cs-CZ" sz="2700" b="1" dirty="0">
                <a:solidFill>
                  <a:schemeClr val="tx1"/>
                </a:solidFill>
                <a:latin typeface="Arial" panose="020B0604020202020204" pitchFamily="34" charset="0"/>
              </a:rPr>
              <a:t>D. Vyhodnocení vlivů MPP na skutečnosti nepodchycené v ÚAP</a:t>
            </a:r>
            <a:br>
              <a:rPr lang="cs-CZ" altLang="cs-CZ" sz="2000" dirty="0"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360" y="1340768"/>
            <a:ext cx="11521280" cy="5136234"/>
          </a:xfrm>
        </p:spPr>
        <p:txBody>
          <a:bodyPr anchor="ctr">
            <a:normAutofit/>
          </a:bodyPr>
          <a:lstStyle/>
          <a:p>
            <a:pPr marL="457200" lvl="1" indent="-457200"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sz="2000" dirty="0">
                <a:latin typeface="Arial" panose="020B0604020202020204" pitchFamily="34" charset="0"/>
              </a:rPr>
              <a:t>Vzhledem ke komplexnosti a rozsahu ÚAP nebyly zjištěny jiné významné skutečnosti, které by byly navrženou koncepcí územního plánu ovlivněny.</a:t>
            </a: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sz="1800" dirty="0">
              <a:latin typeface="Arial" panose="020B0604020202020204" pitchFamily="34" charset="0"/>
            </a:endParaRPr>
          </a:p>
          <a:p>
            <a:pPr marL="457200" lvl="1" indent="0">
              <a:buNone/>
            </a:pPr>
            <a:endParaRPr lang="cs-CZ" sz="1800" dirty="0">
              <a:latin typeface="Arial" panose="020B0604020202020204" pitchFamily="34" charset="0"/>
            </a:endParaRPr>
          </a:p>
          <a:p>
            <a:pPr marL="457200" lvl="1" indent="0">
              <a:buNone/>
            </a:pPr>
            <a:br>
              <a:rPr lang="cs-CZ" sz="1800" dirty="0">
                <a:latin typeface="Arial" panose="020B0604020202020204" pitchFamily="34" charset="0"/>
              </a:rPr>
            </a:br>
            <a:endParaRPr lang="cs-CZ" altLang="cs-CZ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352" y="188640"/>
            <a:ext cx="11521280" cy="864096"/>
          </a:xfrm>
        </p:spPr>
        <p:txBody>
          <a:bodyPr anchor="t">
            <a:no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cs-CZ" altLang="cs-CZ" sz="2400" b="1" dirty="0">
                <a:solidFill>
                  <a:schemeClr val="tx1"/>
                </a:solidFill>
                <a:latin typeface="Arial" charset="0"/>
              </a:rPr>
              <a:t>E. Vyhodnocení přínosu MPP k naplnění priorit územního plánování pro zajištění udržitelného rozvoje území obsažených v ZÚR HMP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352" y="1916832"/>
            <a:ext cx="11737304" cy="4057278"/>
          </a:xfrm>
        </p:spPr>
        <p:txBody>
          <a:bodyPr/>
          <a:lstStyle/>
          <a:p>
            <a:pPr marL="457200" lvl="1" indent="-45720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540385" algn="l"/>
              </a:tabLst>
            </a:pPr>
            <a:r>
              <a:rPr lang="cs-CZ" sz="2000" dirty="0">
                <a:latin typeface="Arial" panose="020B0604020202020204" pitchFamily="34" charset="0"/>
              </a:rPr>
              <a:t>Jako referenční rámec pro vyhodnocení souladu s prioritami územního plánování byly použity Zásady územního rozvoje hl. m. Prahy ve znění aktualizací vydaných k 19. 6. 2025</a:t>
            </a:r>
          </a:p>
          <a:p>
            <a:pPr marL="457200" lvl="1" indent="-45720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540385" algn="l"/>
              </a:tabLst>
            </a:pPr>
            <a:r>
              <a:rPr lang="cs-CZ" sz="2000" dirty="0">
                <a:latin typeface="Arial" panose="020B0604020202020204" pitchFamily="34" charset="0"/>
              </a:rPr>
              <a:t>ZÚR hl. m. Prahy definuje Priority územního plánování Prahy</a:t>
            </a:r>
          </a:p>
          <a:p>
            <a:pPr marL="457200" lvl="1" indent="-45720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540385" algn="l"/>
              </a:tabLst>
            </a:pPr>
            <a:r>
              <a:rPr lang="cs-CZ" sz="2000" dirty="0">
                <a:latin typeface="Arial" panose="020B0604020202020204" pitchFamily="34" charset="0"/>
              </a:rPr>
              <a:t>Hodnocení bylo provedeno pro všech celkem 12 priorit.</a:t>
            </a:r>
          </a:p>
          <a:p>
            <a:pPr marL="457200" lvl="1" indent="-457200" eaLnBrk="1" hangingPunct="1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altLang="cs-CZ" sz="2000" dirty="0">
                <a:latin typeface="Arial" panose="020B0604020202020204" pitchFamily="34" charset="0"/>
              </a:rPr>
              <a:t>Hodnocení vlivu MPP  je provedeno formou expertního odhadu jak popisnou formou (komentářem), tak jednoznačně hodnotou -2, -1, 0, +1, +2</a:t>
            </a: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sz="2000" dirty="0">
              <a:latin typeface="Arial" panose="020B0604020202020204" pitchFamily="34" charset="0"/>
            </a:endParaRPr>
          </a:p>
          <a:p>
            <a:pPr lvl="1" eaLnBrk="1" hangingPunct="1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cs-CZ" altLang="cs-CZ" sz="2000" dirty="0">
              <a:latin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sv-SE" altLang="cs-CZ" sz="2000" dirty="0">
              <a:latin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sv-SE" altLang="cs-CZ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5F6BC2463CB74F934B95D1CB51D07A" ma:contentTypeVersion="12" ma:contentTypeDescription="Vytvoří nový dokument" ma:contentTypeScope="" ma:versionID="1138c7fabdcca6ebaefeedb8d2b53bef">
  <xsd:schema xmlns:xsd="http://www.w3.org/2001/XMLSchema" xmlns:xs="http://www.w3.org/2001/XMLSchema" xmlns:p="http://schemas.microsoft.com/office/2006/metadata/properties" xmlns:ns2="924aed48-48ee-493b-a199-e3b06e966ec3" xmlns:ns3="d12671fc-1c07-45ea-bbea-44c9b49f94d0" targetNamespace="http://schemas.microsoft.com/office/2006/metadata/properties" ma:root="true" ma:fieldsID="6fbf7e0a755e0afab0bfc22bc9d05fdf" ns2:_="" ns3:_="">
    <xsd:import namespace="924aed48-48ee-493b-a199-e3b06e966ec3"/>
    <xsd:import namespace="d12671fc-1c07-45ea-bbea-44c9b49f94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aed48-48ee-493b-a199-e3b06e966e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655dc0b0-28f5-4896-9c77-88b76e1b7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2671fc-1c07-45ea-bbea-44c9b49f94d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fc0a15b7-bd38-4e42-8c52-4f1c2a7db28e}" ma:internalName="TaxCatchAll" ma:showField="CatchAllData" ma:web="d12671fc-1c07-45ea-bbea-44c9b49f94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4aed48-48ee-493b-a199-e3b06e966ec3">
      <Terms xmlns="http://schemas.microsoft.com/office/infopath/2007/PartnerControls"/>
    </lcf76f155ced4ddcb4097134ff3c332f>
    <TaxCatchAll xmlns="d12671fc-1c07-45ea-bbea-44c9b49f94d0" xsi:nil="true"/>
  </documentManagement>
</p:properties>
</file>

<file path=customXml/itemProps1.xml><?xml version="1.0" encoding="utf-8"?>
<ds:datastoreItem xmlns:ds="http://schemas.openxmlformats.org/officeDocument/2006/customXml" ds:itemID="{58A69C60-2AB2-447D-8071-4C56F72446C0}"/>
</file>

<file path=customXml/itemProps2.xml><?xml version="1.0" encoding="utf-8"?>
<ds:datastoreItem xmlns:ds="http://schemas.openxmlformats.org/officeDocument/2006/customXml" ds:itemID="{03EDA37D-0019-4196-9B04-EE43F46CD5F8}"/>
</file>

<file path=customXml/itemProps3.xml><?xml version="1.0" encoding="utf-8"?>
<ds:datastoreItem xmlns:ds="http://schemas.openxmlformats.org/officeDocument/2006/customXml" ds:itemID="{42DEF9AB-69A5-41C7-82EA-6C5A5E8F5A5D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4139</TotalTime>
  <Words>1242</Words>
  <Application>Microsoft Office PowerPoint</Application>
  <PresentationFormat>Širokoúhlá obrazovka</PresentationFormat>
  <Paragraphs>116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2" baseType="lpstr">
      <vt:lpstr>Arial</vt:lpstr>
      <vt:lpstr>Symbol</vt:lpstr>
      <vt:lpstr>Tahoma</vt:lpstr>
      <vt:lpstr>Trebuchet MS</vt:lpstr>
      <vt:lpstr>Wingdings</vt:lpstr>
      <vt:lpstr>Wingdings 2</vt:lpstr>
      <vt:lpstr>Wingdings 3</vt:lpstr>
      <vt:lpstr>Faseta</vt:lpstr>
      <vt:lpstr>VYHODNOCENÍ VLIVŮ ÚP HL. M. PRAHY (METROPOLITNÍ PLÁN) NA UDRŽITELNÝ ROZVOJ ÚZEMÍ k opakovanému veřejnému projednání  Části  C. – F. dle  přílohy č. 5 vyhl. č. 500/2006 Sb. ve znění platném k 30. 6. 2024     </vt:lpstr>
      <vt:lpstr>Přístup k hodnocení</vt:lpstr>
      <vt:lpstr>C. Vyhodnocení vlivů MPP na skutečnosti zjištěné v ÚAP Metodika</vt:lpstr>
      <vt:lpstr>C. Vyhodnocení vlivů MPP na skutečnosti zjištěné v ÚAP Příklad hodnocení  vlivu MPP na klíčová pozitiva a negativa</vt:lpstr>
      <vt:lpstr>C. Vyhodnocení vlivů MPP na skutečnosti zjištěné v ÚAP Příklad hodnocení  vlivu MPP na problémy k řešení v ÚPD</vt:lpstr>
      <vt:lpstr>C. Vyhodnocení vlivů MPP na skutečnosti zjištěné v ÚAP Shrnutí a rizika</vt:lpstr>
      <vt:lpstr>C. Vyhodnocení vlivů MPP na skutečnosti zjištěné v ÚAP Shrnutí a rizika (pokračování)</vt:lpstr>
      <vt:lpstr>D. Vyhodnocení vlivů MPP na skutečnosti nepodchycené v ÚAP  </vt:lpstr>
      <vt:lpstr>E. Vyhodnocení přínosu MPP k naplnění priorit územního plánování pro zajištění udržitelného rozvoje území obsažených v ZÚR HMP</vt:lpstr>
      <vt:lpstr>E. Vyhodnocení přínosu MPP k naplnění priorit územního plánování  pro zajištění udržitelného rozvoje území obsažených v ZÚR HMP Příklad hodnocení</vt:lpstr>
      <vt:lpstr>E. Vyhodnocení přínosu MPP k naplnění priorit územního plánování pro zajištění udržitelného rozvoje území obsažených v ZÚR HMP Shrnutí</vt:lpstr>
      <vt:lpstr>F. Vyhodnocení vlivů na udržitelný rozvoj území  Shrnutí závěrů částí A, B, C, D a E dokumentace VVURÚ   </vt:lpstr>
      <vt:lpstr>F. Vyhodnocení vlivů na udržitelný rozvoj území  Shrnutí závěrů částí A, B, C, D a E dokumentace VVURÚ   </vt:lpstr>
      <vt:lpstr>DĚKUJEME ZA POZORNOST </vt:lpstr>
    </vt:vector>
  </TitlesOfParts>
  <Company>Atelier T-Plan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č. 1 ZÚR Karlovarského kraje  k projednání dle § 37 stavebního zákona</dc:title>
  <dc:creator>krajicek</dc:creator>
  <cp:lastModifiedBy>Libor Krajíček</cp:lastModifiedBy>
  <cp:revision>183</cp:revision>
  <cp:lastPrinted>1601-01-01T00:00:00Z</cp:lastPrinted>
  <dcterms:created xsi:type="dcterms:W3CDTF">2015-05-29T14:50:58Z</dcterms:created>
  <dcterms:modified xsi:type="dcterms:W3CDTF">2025-11-18T11:56:43Z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0x0101003A5F6BC2463CB74F934B95D1CB51D07A</vt:lpwstr>
  </property>
</Properties>
</file>